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38.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7" r:id="rId2"/>
    <p:sldId id="258" r:id="rId3"/>
    <p:sldId id="259" r:id="rId4"/>
    <p:sldId id="260" r:id="rId5"/>
    <p:sldId id="256" r:id="rId6"/>
    <p:sldId id="282"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92C68D-E593-4F11-BE16-63869948F94C}" type="datetimeFigureOut">
              <a:rPr lang="en-US" smtClean="0"/>
              <a:t>8/30/2017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BC1E29-9765-45DB-860E-EABA7707922A}" type="slidenum">
              <a:rPr lang="en-US" smtClean="0"/>
              <a:t>‹#›</a:t>
            </a:fld>
            <a:endParaRPr lang="en-US"/>
          </a:p>
        </p:txBody>
      </p:sp>
    </p:spTree>
    <p:extLst>
      <p:ext uri="{BB962C8B-B14F-4D97-AF65-F5344CB8AC3E}">
        <p14:creationId xmlns:p14="http://schemas.microsoft.com/office/powerpoint/2010/main" val="42842103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8/30/2017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youtube.com/watch?v=eWHH9je2zG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vZNa_I4xBn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DEFINE AND EXPLAIN HOW ANATOMY AND PHYSIOLOGY ARE RELATED</a:t>
            </a:r>
          </a:p>
        </p:txBody>
      </p:sp>
      <p:sp>
        <p:nvSpPr>
          <p:cNvPr id="3" name="Subtitle 2"/>
          <p:cNvSpPr>
            <a:spLocks noGrp="1"/>
          </p:cNvSpPr>
          <p:nvPr>
            <p:ph type="subTitle" idx="1"/>
          </p:nvPr>
        </p:nvSpPr>
        <p:spPr>
          <a:xfrm>
            <a:off x="1876424" y="3602037"/>
            <a:ext cx="10159057" cy="2551627"/>
          </a:xfrm>
        </p:spPr>
        <p:txBody>
          <a:bodyPr>
            <a:normAutofit/>
          </a:bodyPr>
          <a:lstStyle/>
          <a:p>
            <a:r>
              <a:rPr lang="en-US" dirty="0" smtClean="0">
                <a:solidFill>
                  <a:schemeClr val="accent4">
                    <a:lumMod val="75000"/>
                  </a:schemeClr>
                </a:solidFill>
              </a:rPr>
              <a:t>Anatomy</a:t>
            </a:r>
            <a:r>
              <a:rPr lang="en-US" dirty="0" smtClean="0"/>
              <a:t>-study </a:t>
            </a:r>
            <a:r>
              <a:rPr lang="en-US" dirty="0"/>
              <a:t>of how the body is put together </a:t>
            </a:r>
            <a:r>
              <a:rPr lang="en-US" sz="4800" dirty="0">
                <a:solidFill>
                  <a:schemeClr val="accent4">
                    <a:lumMod val="75000"/>
                  </a:schemeClr>
                </a:solidFill>
              </a:rPr>
              <a:t>STRUCTURE</a:t>
            </a:r>
            <a:br>
              <a:rPr lang="en-US" sz="4800" dirty="0">
                <a:solidFill>
                  <a:schemeClr val="accent4">
                    <a:lumMod val="75000"/>
                  </a:schemeClr>
                </a:solidFill>
              </a:rPr>
            </a:br>
            <a:r>
              <a:rPr lang="en-US" dirty="0" smtClean="0">
                <a:solidFill>
                  <a:srgbClr val="FFFF00"/>
                </a:solidFill>
              </a:rPr>
              <a:t>Physiology</a:t>
            </a:r>
            <a:r>
              <a:rPr lang="en-US" dirty="0" smtClean="0"/>
              <a:t>-study </a:t>
            </a:r>
            <a:r>
              <a:rPr lang="en-US" dirty="0"/>
              <a:t>of how the body works </a:t>
            </a:r>
            <a:r>
              <a:rPr lang="en-US" sz="4300" dirty="0">
                <a:solidFill>
                  <a:srgbClr val="FFFF00"/>
                </a:solidFill>
              </a:rPr>
              <a:t>FUNCTION</a:t>
            </a:r>
          </a:p>
        </p:txBody>
      </p:sp>
    </p:spTree>
    <p:extLst>
      <p:ext uri="{BB962C8B-B14F-4D97-AF65-F5344CB8AC3E}">
        <p14:creationId xmlns:p14="http://schemas.microsoft.com/office/powerpoint/2010/main" val="1282060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2706688"/>
          </a:xfrm>
        </p:spPr>
        <p:txBody>
          <a:bodyPr/>
          <a:lstStyle/>
          <a:p>
            <a:r>
              <a:rPr lang="en-US" dirty="0" smtClean="0"/>
              <a:t>Digestive System</a:t>
            </a:r>
            <a:endParaRPr lang="en-US" dirty="0"/>
          </a:p>
        </p:txBody>
      </p:sp>
      <p:sp>
        <p:nvSpPr>
          <p:cNvPr id="3" name="Content Placeholder 2"/>
          <p:cNvSpPr>
            <a:spLocks noGrp="1"/>
          </p:cNvSpPr>
          <p:nvPr>
            <p:ph idx="1"/>
          </p:nvPr>
        </p:nvSpPr>
        <p:spPr>
          <a:xfrm>
            <a:off x="107092" y="1285103"/>
            <a:ext cx="10940319" cy="5572897"/>
          </a:xfrm>
        </p:spPr>
        <p:txBody>
          <a:bodyPr>
            <a:normAutofit lnSpcReduction="10000"/>
          </a:bodyPr>
          <a:lstStyle/>
          <a:p>
            <a:r>
              <a:rPr lang="en-US" sz="2800" dirty="0" smtClean="0"/>
              <a:t>Nutrition</a:t>
            </a:r>
          </a:p>
          <a:p>
            <a:pPr lvl="1"/>
            <a:r>
              <a:rPr lang="en-US" sz="2800" dirty="0"/>
              <a:t>Energy</a:t>
            </a:r>
          </a:p>
          <a:p>
            <a:pPr lvl="1"/>
            <a:r>
              <a:rPr lang="en-US" sz="2800" dirty="0"/>
              <a:t>Building blocks</a:t>
            </a:r>
          </a:p>
          <a:p>
            <a:pPr lvl="1"/>
            <a:r>
              <a:rPr lang="en-US" sz="2800" dirty="0"/>
              <a:t>Cellular metabolism</a:t>
            </a:r>
          </a:p>
          <a:p>
            <a:r>
              <a:rPr lang="en-US" sz="2800" dirty="0" smtClean="0"/>
              <a:t>Elimination</a:t>
            </a:r>
          </a:p>
          <a:p>
            <a:pPr lvl="1"/>
            <a:r>
              <a:rPr lang="en-US" sz="2800" dirty="0" smtClean="0"/>
              <a:t>Pathophysiology</a:t>
            </a:r>
          </a:p>
          <a:p>
            <a:pPr lvl="2"/>
            <a:r>
              <a:rPr lang="en-US" sz="2800" dirty="0" smtClean="0"/>
              <a:t>Ulcers</a:t>
            </a:r>
          </a:p>
          <a:p>
            <a:pPr lvl="2"/>
            <a:r>
              <a:rPr lang="en-US" sz="2800" dirty="0" smtClean="0"/>
              <a:t>Gallstones</a:t>
            </a:r>
          </a:p>
          <a:p>
            <a:pPr lvl="2"/>
            <a:r>
              <a:rPr lang="en-US" sz="2800" dirty="0" smtClean="0"/>
              <a:t>Constipation</a:t>
            </a:r>
          </a:p>
          <a:p>
            <a:pPr lvl="3"/>
            <a:r>
              <a:rPr lang="en-US" sz="2800" dirty="0" smtClean="0"/>
              <a:t>Specialist-Gastroenterologist</a:t>
            </a:r>
          </a:p>
          <a:p>
            <a:pPr lvl="4"/>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512" y="85080"/>
            <a:ext cx="3878993" cy="3168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505" y="85080"/>
            <a:ext cx="3168866" cy="31688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961" y="3253946"/>
            <a:ext cx="4195169" cy="2789361"/>
          </a:xfrm>
          <a:prstGeom prst="rect">
            <a:avLst/>
          </a:prstGeom>
        </p:spPr>
      </p:pic>
      <p:sp>
        <p:nvSpPr>
          <p:cNvPr id="7" name="TextBox 6"/>
          <p:cNvSpPr txBox="1"/>
          <p:nvPr/>
        </p:nvSpPr>
        <p:spPr>
          <a:xfrm>
            <a:off x="9382897" y="3715265"/>
            <a:ext cx="2314833" cy="1477328"/>
          </a:xfrm>
          <a:prstGeom prst="rect">
            <a:avLst/>
          </a:prstGeom>
          <a:noFill/>
        </p:spPr>
        <p:txBody>
          <a:bodyPr wrap="square" rtlCol="0">
            <a:spAutoFit/>
          </a:bodyPr>
          <a:lstStyle/>
          <a:p>
            <a:r>
              <a:rPr lang="en-US" dirty="0" smtClean="0"/>
              <a:t>Horse mouth to anus 100 feet 33 yards</a:t>
            </a:r>
          </a:p>
          <a:p>
            <a:endParaRPr lang="en-US" dirty="0"/>
          </a:p>
          <a:p>
            <a:r>
              <a:rPr lang="en-US" dirty="0" smtClean="0"/>
              <a:t>Man mouth to anus 30 feet 10 yards</a:t>
            </a:r>
            <a:endParaRPr lang="en-US" dirty="0"/>
          </a:p>
        </p:txBody>
      </p:sp>
    </p:spTree>
    <p:extLst>
      <p:ext uri="{BB962C8B-B14F-4D97-AF65-F5344CB8AC3E}">
        <p14:creationId xmlns:p14="http://schemas.microsoft.com/office/powerpoint/2010/main" val="98359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56735"/>
            <a:ext cx="9905998" cy="2953823"/>
          </a:xfrm>
        </p:spPr>
        <p:txBody>
          <a:bodyPr/>
          <a:lstStyle/>
          <a:p>
            <a:r>
              <a:rPr lang="en-US" dirty="0" smtClean="0"/>
              <a:t>Respiratory system</a:t>
            </a:r>
            <a:endParaRPr lang="en-US" dirty="0"/>
          </a:p>
        </p:txBody>
      </p:sp>
      <p:sp>
        <p:nvSpPr>
          <p:cNvPr id="3" name="Content Placeholder 2"/>
          <p:cNvSpPr>
            <a:spLocks noGrp="1"/>
          </p:cNvSpPr>
          <p:nvPr>
            <p:ph idx="1"/>
          </p:nvPr>
        </p:nvSpPr>
        <p:spPr>
          <a:xfrm>
            <a:off x="-90616" y="1639330"/>
            <a:ext cx="11138028" cy="4151871"/>
          </a:xfrm>
        </p:spPr>
        <p:txBody>
          <a:bodyPr>
            <a:noAutofit/>
          </a:bodyPr>
          <a:lstStyle/>
          <a:p>
            <a:r>
              <a:rPr lang="en-US" sz="3200" dirty="0" smtClean="0"/>
              <a:t>Air exchange</a:t>
            </a:r>
          </a:p>
          <a:p>
            <a:pPr lvl="1"/>
            <a:r>
              <a:rPr lang="en-US" sz="3200" dirty="0" smtClean="0"/>
              <a:t>Pathophysiology</a:t>
            </a:r>
          </a:p>
          <a:p>
            <a:pPr lvl="2"/>
            <a:r>
              <a:rPr lang="en-US" sz="3200" dirty="0" smtClean="0"/>
              <a:t>COPD</a:t>
            </a:r>
          </a:p>
          <a:p>
            <a:pPr lvl="2"/>
            <a:r>
              <a:rPr lang="en-US" sz="3200" dirty="0" smtClean="0"/>
              <a:t>Cancer</a:t>
            </a:r>
          </a:p>
          <a:p>
            <a:pPr lvl="2"/>
            <a:r>
              <a:rPr lang="en-US" sz="3200" dirty="0" smtClean="0"/>
              <a:t>Asthma</a:t>
            </a:r>
          </a:p>
          <a:p>
            <a:pPr lvl="3"/>
            <a:r>
              <a:rPr lang="en-US" sz="3200" dirty="0" smtClean="0"/>
              <a:t>Specialist</a:t>
            </a:r>
          </a:p>
          <a:p>
            <a:pPr lvl="4"/>
            <a:r>
              <a:rPr lang="en-US" sz="3200" dirty="0" smtClean="0"/>
              <a:t>Pulmonologist</a:t>
            </a:r>
          </a:p>
          <a:p>
            <a:pPr lvl="4"/>
            <a:r>
              <a:rPr lang="en-US" sz="3200" dirty="0" smtClean="0"/>
              <a:t>Respiratory therapist</a:t>
            </a:r>
          </a:p>
          <a:p>
            <a:pPr lvl="4"/>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685" y="0"/>
            <a:ext cx="4762500" cy="31337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914" y="2813994"/>
            <a:ext cx="5476086" cy="38133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828" y="1572809"/>
            <a:ext cx="4596715" cy="30644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447" y="4617308"/>
            <a:ext cx="2800865" cy="2240692"/>
          </a:xfrm>
          <a:prstGeom prst="rect">
            <a:avLst/>
          </a:prstGeom>
        </p:spPr>
      </p:pic>
      <p:sp>
        <p:nvSpPr>
          <p:cNvPr id="8" name="TextBox 7"/>
          <p:cNvSpPr txBox="1"/>
          <p:nvPr/>
        </p:nvSpPr>
        <p:spPr>
          <a:xfrm>
            <a:off x="8419070" y="6355708"/>
            <a:ext cx="2265406" cy="369332"/>
          </a:xfrm>
          <a:prstGeom prst="rect">
            <a:avLst/>
          </a:prstGeom>
          <a:noFill/>
        </p:spPr>
        <p:txBody>
          <a:bodyPr wrap="square" rtlCol="0">
            <a:spAutoFit/>
          </a:bodyPr>
          <a:lstStyle/>
          <a:p>
            <a:r>
              <a:rPr lang="en-US" dirty="0" smtClean="0"/>
              <a:t>300 million alveoli</a:t>
            </a:r>
            <a:endParaRPr lang="en-US" dirty="0"/>
          </a:p>
        </p:txBody>
      </p:sp>
    </p:spTree>
    <p:extLst>
      <p:ext uri="{BB962C8B-B14F-4D97-AF65-F5344CB8AC3E}">
        <p14:creationId xmlns:p14="http://schemas.microsoft.com/office/powerpoint/2010/main" val="21653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88541"/>
            <a:ext cx="9905998" cy="3085629"/>
          </a:xfrm>
        </p:spPr>
        <p:txBody>
          <a:bodyPr/>
          <a:lstStyle/>
          <a:p>
            <a:r>
              <a:rPr lang="en-US" dirty="0" smtClean="0"/>
              <a:t>Nervous system</a:t>
            </a:r>
            <a:endParaRPr lang="en-US" dirty="0"/>
          </a:p>
        </p:txBody>
      </p:sp>
      <p:sp>
        <p:nvSpPr>
          <p:cNvPr id="3" name="Content Placeholder 2"/>
          <p:cNvSpPr>
            <a:spLocks noGrp="1"/>
          </p:cNvSpPr>
          <p:nvPr>
            <p:ph idx="1"/>
          </p:nvPr>
        </p:nvSpPr>
        <p:spPr>
          <a:xfrm>
            <a:off x="238897" y="947351"/>
            <a:ext cx="10808515" cy="4835612"/>
          </a:xfrm>
        </p:spPr>
        <p:txBody>
          <a:bodyPr>
            <a:normAutofit/>
          </a:bodyPr>
          <a:lstStyle/>
          <a:p>
            <a:r>
              <a:rPr lang="en-US" dirty="0" smtClean="0"/>
              <a:t>Voluntary and involuntary control</a:t>
            </a:r>
          </a:p>
          <a:p>
            <a:r>
              <a:rPr lang="en-US" dirty="0" smtClean="0"/>
              <a:t>Thinking, planning, reasoning, doing</a:t>
            </a:r>
          </a:p>
          <a:p>
            <a:pPr lvl="1"/>
            <a:r>
              <a:rPr lang="en-US" dirty="0" smtClean="0"/>
              <a:t>Pathophysiology </a:t>
            </a:r>
          </a:p>
          <a:p>
            <a:pPr lvl="2"/>
            <a:r>
              <a:rPr lang="en-US" dirty="0" smtClean="0"/>
              <a:t>Stroke</a:t>
            </a:r>
          </a:p>
          <a:p>
            <a:pPr lvl="2"/>
            <a:r>
              <a:rPr lang="en-US" dirty="0" smtClean="0"/>
              <a:t>Spinal cord injury</a:t>
            </a:r>
          </a:p>
          <a:p>
            <a:pPr lvl="2"/>
            <a:r>
              <a:rPr lang="en-US" dirty="0" smtClean="0"/>
              <a:t>ALS</a:t>
            </a:r>
          </a:p>
          <a:p>
            <a:pPr lvl="2"/>
            <a:endParaRPr lang="en-US" dirty="0"/>
          </a:p>
          <a:p>
            <a:pPr lvl="3"/>
            <a:r>
              <a:rPr lang="en-US" dirty="0" smtClean="0"/>
              <a:t>Specialist </a:t>
            </a:r>
          </a:p>
          <a:p>
            <a:pPr lvl="4"/>
            <a:r>
              <a:rPr lang="en-US" dirty="0" smtClean="0"/>
              <a:t>Neurologist</a:t>
            </a:r>
          </a:p>
          <a:p>
            <a:pPr lvl="4"/>
            <a:endParaRPr lang="en-US" dirty="0" smtClean="0"/>
          </a:p>
          <a:p>
            <a:pPr lvl="4"/>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541" y="0"/>
            <a:ext cx="6529258" cy="46575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299" y="3250105"/>
            <a:ext cx="2647435" cy="3529913"/>
          </a:xfrm>
          <a:prstGeom prst="rect">
            <a:avLst/>
          </a:prstGeom>
        </p:spPr>
      </p:pic>
    </p:spTree>
    <p:extLst>
      <p:ext uri="{BB962C8B-B14F-4D97-AF65-F5344CB8AC3E}">
        <p14:creationId xmlns:p14="http://schemas.microsoft.com/office/powerpoint/2010/main" val="350785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sp>
        <p:nvSpPr>
          <p:cNvPr id="3" name="Content Placeholder 2"/>
          <p:cNvSpPr>
            <a:spLocks noGrp="1"/>
          </p:cNvSpPr>
          <p:nvPr>
            <p:ph idx="1"/>
          </p:nvPr>
        </p:nvSpPr>
        <p:spPr>
          <a:xfrm>
            <a:off x="469558" y="1688757"/>
            <a:ext cx="10577854" cy="4102444"/>
          </a:xfrm>
        </p:spPr>
        <p:txBody>
          <a:bodyPr>
            <a:normAutofit lnSpcReduction="10000"/>
          </a:bodyPr>
          <a:lstStyle/>
          <a:p>
            <a:r>
              <a:rPr lang="en-US" dirty="0" smtClean="0"/>
              <a:t>Transports blood components, </a:t>
            </a:r>
          </a:p>
          <a:p>
            <a:pPr marL="0" indent="0">
              <a:buNone/>
            </a:pPr>
            <a:r>
              <a:rPr lang="en-US" dirty="0" smtClean="0"/>
              <a:t>hormones, nutrients, O2 and waist</a:t>
            </a:r>
          </a:p>
          <a:p>
            <a:pPr lvl="1"/>
            <a:r>
              <a:rPr lang="en-US" dirty="0" smtClean="0"/>
              <a:t>Pathophysiology</a:t>
            </a:r>
          </a:p>
          <a:p>
            <a:pPr lvl="2"/>
            <a:r>
              <a:rPr lang="en-US" dirty="0" smtClean="0"/>
              <a:t>MI</a:t>
            </a:r>
          </a:p>
          <a:p>
            <a:pPr lvl="2"/>
            <a:r>
              <a:rPr lang="en-US" dirty="0" smtClean="0"/>
              <a:t>CHF</a:t>
            </a:r>
          </a:p>
          <a:p>
            <a:pPr lvl="2"/>
            <a:r>
              <a:rPr lang="en-US" dirty="0" smtClean="0"/>
              <a:t>CAD</a:t>
            </a:r>
          </a:p>
          <a:p>
            <a:pPr lvl="2"/>
            <a:endParaRPr lang="en-US" dirty="0"/>
          </a:p>
          <a:p>
            <a:pPr lvl="2"/>
            <a:r>
              <a:rPr lang="en-US" dirty="0" smtClean="0"/>
              <a:t>Specialist </a:t>
            </a:r>
          </a:p>
          <a:p>
            <a:pPr lvl="3"/>
            <a:r>
              <a:rPr lang="en-US" dirty="0" smtClean="0"/>
              <a:t>Cardiologist</a:t>
            </a:r>
          </a:p>
          <a:p>
            <a:pPr lvl="3"/>
            <a:r>
              <a:rPr lang="en-US" dirty="0" smtClean="0"/>
              <a:t>Respiratory therapist</a:t>
            </a:r>
          </a:p>
          <a:p>
            <a:pPr lvl="3"/>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435" y="166815"/>
            <a:ext cx="6601177" cy="66011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181" y="2676538"/>
            <a:ext cx="2650535" cy="2299116"/>
          </a:xfrm>
          <a:prstGeom prst="rect">
            <a:avLst/>
          </a:prstGeom>
        </p:spPr>
      </p:pic>
    </p:spTree>
    <p:extLst>
      <p:ext uri="{BB962C8B-B14F-4D97-AF65-F5344CB8AC3E}">
        <p14:creationId xmlns:p14="http://schemas.microsoft.com/office/powerpoint/2010/main" val="290848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Produces hormones</a:t>
            </a:r>
          </a:p>
          <a:p>
            <a:r>
              <a:rPr lang="en-US" dirty="0" smtClean="0"/>
              <a:t>Regulate many body activities</a:t>
            </a:r>
          </a:p>
          <a:p>
            <a:r>
              <a:rPr lang="en-US" dirty="0">
                <a:hlinkClick r:id="rId2"/>
              </a:rPr>
              <a:t>https://</a:t>
            </a:r>
            <a:r>
              <a:rPr lang="en-US" dirty="0" smtClean="0">
                <a:hlinkClick r:id="rId2"/>
              </a:rPr>
              <a:t>www.youtube.com/watch?v=eWHH9je2zG4</a:t>
            </a:r>
            <a:endParaRPr lang="en-US" dirty="0" smtClean="0"/>
          </a:p>
          <a:p>
            <a:pPr marL="0" indent="0">
              <a:buNone/>
            </a:pPr>
            <a:r>
              <a:rPr lang="en-US" dirty="0" smtClean="0"/>
              <a:t>	Pathophysiology</a:t>
            </a:r>
          </a:p>
          <a:p>
            <a:pPr marL="0" indent="0">
              <a:buNone/>
            </a:pPr>
            <a:r>
              <a:rPr lang="en-US" dirty="0"/>
              <a:t>	</a:t>
            </a:r>
            <a:r>
              <a:rPr lang="en-US" dirty="0" smtClean="0"/>
              <a:t>	diabetes</a:t>
            </a:r>
          </a:p>
          <a:p>
            <a:pPr marL="0" indent="0">
              <a:buNone/>
            </a:pPr>
            <a:r>
              <a:rPr lang="en-US" dirty="0"/>
              <a:t>	</a:t>
            </a:r>
            <a:r>
              <a:rPr lang="en-US" dirty="0" smtClean="0"/>
              <a:t>	thyroid imbalances</a:t>
            </a:r>
          </a:p>
          <a:p>
            <a:pPr marL="0" indent="0">
              <a:buNone/>
            </a:pPr>
            <a:r>
              <a:rPr lang="en-US" dirty="0"/>
              <a:t>	</a:t>
            </a:r>
            <a:r>
              <a:rPr lang="en-US" dirty="0" smtClean="0"/>
              <a:t>		specialist</a:t>
            </a:r>
          </a:p>
          <a:p>
            <a:pPr marL="0" indent="0">
              <a:buNone/>
            </a:pPr>
            <a:r>
              <a:rPr lang="en-US" dirty="0"/>
              <a:t>	</a:t>
            </a:r>
            <a:r>
              <a:rPr lang="en-US" dirty="0" smtClean="0"/>
              <a:t>			Endocrinologists</a:t>
            </a:r>
          </a:p>
          <a:p>
            <a:pPr marL="0" indent="0">
              <a:buNone/>
            </a:pPr>
            <a:endParaRPr lang="en-US" dirty="0" smtClean="0"/>
          </a:p>
          <a:p>
            <a:endParaRPr lang="en-US" dirty="0"/>
          </a:p>
        </p:txBody>
      </p:sp>
      <p:sp>
        <p:nvSpPr>
          <p:cNvPr id="4" name="AutoShape 2" descr="Image result for endocrine system"/>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02" y="510746"/>
            <a:ext cx="5438740" cy="4267200"/>
          </a:xfrm>
          <a:prstGeom prst="rect">
            <a:avLst/>
          </a:prstGeom>
        </p:spPr>
      </p:pic>
    </p:spTree>
    <p:extLst>
      <p:ext uri="{BB962C8B-B14F-4D97-AF65-F5344CB8AC3E}">
        <p14:creationId xmlns:p14="http://schemas.microsoft.com/office/powerpoint/2010/main" val="343505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3568"/>
            <a:ext cx="9905998" cy="1095632"/>
          </a:xfrm>
        </p:spPr>
        <p:txBody>
          <a:bodyPr/>
          <a:lstStyle/>
          <a:p>
            <a:r>
              <a:rPr lang="en-US" dirty="0" smtClean="0"/>
              <a:t>Urinary System</a:t>
            </a:r>
            <a:endParaRPr lang="en-US" dirty="0"/>
          </a:p>
        </p:txBody>
      </p:sp>
      <p:sp>
        <p:nvSpPr>
          <p:cNvPr id="3" name="Content Placeholder 2"/>
          <p:cNvSpPr>
            <a:spLocks noGrp="1"/>
          </p:cNvSpPr>
          <p:nvPr>
            <p:ph idx="1"/>
          </p:nvPr>
        </p:nvSpPr>
        <p:spPr>
          <a:xfrm>
            <a:off x="1141412" y="1639330"/>
            <a:ext cx="9905999" cy="5107459"/>
          </a:xfrm>
        </p:spPr>
        <p:txBody>
          <a:bodyPr>
            <a:normAutofit lnSpcReduction="10000"/>
          </a:bodyPr>
          <a:lstStyle/>
          <a:p>
            <a:r>
              <a:rPr lang="en-US" dirty="0" smtClean="0"/>
              <a:t>Filters</a:t>
            </a:r>
          </a:p>
          <a:p>
            <a:r>
              <a:rPr lang="en-US" dirty="0" smtClean="0"/>
              <a:t>Eliminates</a:t>
            </a:r>
          </a:p>
          <a:p>
            <a:r>
              <a:rPr lang="en-US" dirty="0" smtClean="0"/>
              <a:t>Reabsorbs</a:t>
            </a:r>
          </a:p>
          <a:p>
            <a:r>
              <a:rPr lang="en-US" dirty="0" smtClean="0"/>
              <a:t>Controls fluid levels</a:t>
            </a:r>
          </a:p>
          <a:p>
            <a:r>
              <a:rPr lang="en-US" dirty="0" smtClean="0"/>
              <a:t>Controls blood pressure</a:t>
            </a:r>
          </a:p>
          <a:p>
            <a:pPr lvl="1"/>
            <a:r>
              <a:rPr lang="en-US" dirty="0" smtClean="0"/>
              <a:t>Pathophysiology</a:t>
            </a:r>
          </a:p>
          <a:p>
            <a:pPr lvl="2"/>
            <a:r>
              <a:rPr lang="en-US" dirty="0" smtClean="0"/>
              <a:t>Cystitis</a:t>
            </a:r>
          </a:p>
          <a:p>
            <a:pPr lvl="2"/>
            <a:r>
              <a:rPr lang="en-US" dirty="0" smtClean="0"/>
              <a:t>Kidney stones</a:t>
            </a:r>
          </a:p>
          <a:p>
            <a:pPr lvl="2"/>
            <a:r>
              <a:rPr lang="en-US" dirty="0" smtClean="0"/>
              <a:t>Renal diseases</a:t>
            </a:r>
          </a:p>
          <a:p>
            <a:pPr lvl="3"/>
            <a:r>
              <a:rPr lang="en-US" dirty="0" smtClean="0"/>
              <a:t>Specialist </a:t>
            </a:r>
          </a:p>
          <a:p>
            <a:pPr lvl="4"/>
            <a:r>
              <a:rPr lang="en-US" dirty="0" smtClean="0"/>
              <a:t>urologist</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406" y="-1"/>
            <a:ext cx="3771424" cy="43388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692" y="-1"/>
            <a:ext cx="3774388" cy="43238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406" y="4360372"/>
            <a:ext cx="3268429" cy="24621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378" y="4246015"/>
            <a:ext cx="3487135" cy="2611985"/>
          </a:xfrm>
          <a:prstGeom prst="rect">
            <a:avLst/>
          </a:prstGeom>
        </p:spPr>
      </p:pic>
    </p:spTree>
    <p:extLst>
      <p:ext uri="{BB962C8B-B14F-4D97-AF65-F5344CB8AC3E}">
        <p14:creationId xmlns:p14="http://schemas.microsoft.com/office/powerpoint/2010/main" val="344719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system</a:t>
            </a:r>
            <a:endParaRPr lang="en-US" dirty="0"/>
          </a:p>
        </p:txBody>
      </p:sp>
      <p:sp>
        <p:nvSpPr>
          <p:cNvPr id="3" name="Content Placeholder 2"/>
          <p:cNvSpPr>
            <a:spLocks noGrp="1"/>
          </p:cNvSpPr>
          <p:nvPr>
            <p:ph idx="1"/>
          </p:nvPr>
        </p:nvSpPr>
        <p:spPr/>
        <p:txBody>
          <a:bodyPr/>
          <a:lstStyle/>
          <a:p>
            <a:r>
              <a:rPr lang="en-US" dirty="0" smtClean="0"/>
              <a:t>Procreation</a:t>
            </a:r>
          </a:p>
          <a:p>
            <a:pPr lvl="1"/>
            <a:r>
              <a:rPr lang="en-US" dirty="0" smtClean="0"/>
              <a:t>Pathophysiology</a:t>
            </a:r>
          </a:p>
          <a:p>
            <a:pPr lvl="2"/>
            <a:r>
              <a:rPr lang="en-US" dirty="0" smtClean="0"/>
              <a:t>Cancer</a:t>
            </a:r>
          </a:p>
          <a:p>
            <a:pPr lvl="2"/>
            <a:r>
              <a:rPr lang="en-US" dirty="0" smtClean="0"/>
              <a:t>STDs</a:t>
            </a:r>
          </a:p>
          <a:p>
            <a:pPr lvl="3"/>
            <a:r>
              <a:rPr lang="en-US" dirty="0" smtClean="0"/>
              <a:t>Specialist</a:t>
            </a:r>
          </a:p>
          <a:p>
            <a:pPr lvl="4"/>
            <a:r>
              <a:rPr lang="en-US" dirty="0" smtClean="0"/>
              <a:t>OBGYN</a:t>
            </a:r>
          </a:p>
          <a:p>
            <a:pPr lvl="4"/>
            <a:r>
              <a:rPr lang="en-US" dirty="0" smtClean="0"/>
              <a:t>Urologist</a:t>
            </a:r>
          </a:p>
          <a:p>
            <a:pPr lvl="4"/>
            <a:r>
              <a:rPr lang="en-US" dirty="0" smtClean="0"/>
              <a:t>Ultra sonographers</a:t>
            </a:r>
          </a:p>
          <a:p>
            <a:pPr lvl="4"/>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589" y="1534296"/>
            <a:ext cx="6856411" cy="54851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011" y="-3148519"/>
            <a:ext cx="3393989" cy="6036776"/>
          </a:xfrm>
          <a:prstGeom prst="rect">
            <a:avLst/>
          </a:prstGeom>
        </p:spPr>
      </p:pic>
    </p:spTree>
    <p:extLst>
      <p:ext uri="{BB962C8B-B14F-4D97-AF65-F5344CB8AC3E}">
        <p14:creationId xmlns:p14="http://schemas.microsoft.com/office/powerpoint/2010/main" val="90600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Properly use the terms that describe relative positons, body sections and body regions</a:t>
            </a:r>
            <a:endParaRPr lang="en-US" dirty="0"/>
          </a:p>
        </p:txBody>
      </p:sp>
      <p:sp>
        <p:nvSpPr>
          <p:cNvPr id="3" name="Content Placeholder 2"/>
          <p:cNvSpPr>
            <a:spLocks noGrp="1"/>
          </p:cNvSpPr>
          <p:nvPr>
            <p:ph idx="1"/>
          </p:nvPr>
        </p:nvSpPr>
        <p:spPr>
          <a:xfrm>
            <a:off x="1141412" y="2249487"/>
            <a:ext cx="9905999" cy="4316070"/>
          </a:xfrm>
        </p:spPr>
        <p:txBody>
          <a:bodyPr>
            <a:normAutofit lnSpcReduction="10000"/>
          </a:bodyPr>
          <a:lstStyle/>
          <a:p>
            <a:r>
              <a:rPr lang="en-US" dirty="0" smtClean="0"/>
              <a:t>Directions</a:t>
            </a:r>
          </a:p>
          <a:p>
            <a:r>
              <a:rPr lang="en-US" dirty="0" smtClean="0"/>
              <a:t>Plains</a:t>
            </a:r>
          </a:p>
          <a:p>
            <a:r>
              <a:rPr lang="en-US" dirty="0" smtClean="0"/>
              <a:t>Cavities</a:t>
            </a:r>
          </a:p>
          <a:p>
            <a:r>
              <a:rPr lang="en-US" dirty="0" smtClean="0"/>
              <a:t>Regions</a:t>
            </a:r>
          </a:p>
          <a:p>
            <a:r>
              <a:rPr lang="en-US" dirty="0" smtClean="0"/>
              <a:t>Quadrants</a:t>
            </a:r>
          </a:p>
          <a:p>
            <a:r>
              <a:rPr lang="en-US" dirty="0" smtClean="0"/>
              <a:t>Extremities</a:t>
            </a:r>
          </a:p>
          <a:p>
            <a:r>
              <a:rPr lang="en-US" dirty="0" smtClean="0"/>
              <a:t>Dental directional terms</a:t>
            </a:r>
          </a:p>
          <a:p>
            <a:r>
              <a:rPr lang="en-US" dirty="0" smtClean="0"/>
              <a:t>Animal directional terms</a:t>
            </a:r>
          </a:p>
          <a:p>
            <a:pPr marL="0" indent="0">
              <a:buNone/>
            </a:pPr>
            <a:endParaRPr lang="en-US" dirty="0" smtClean="0"/>
          </a:p>
          <a:p>
            <a:endParaRPr lang="en-US" dirty="0"/>
          </a:p>
        </p:txBody>
      </p:sp>
    </p:spTree>
    <p:extLst>
      <p:ext uri="{BB962C8B-B14F-4D97-AF65-F5344CB8AC3E}">
        <p14:creationId xmlns:p14="http://schemas.microsoft.com/office/powerpoint/2010/main" val="65429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a:xfrm>
            <a:off x="-25093" y="1598697"/>
            <a:ext cx="5181979" cy="3484048"/>
          </a:xfrm>
        </p:spPr>
        <p:txBody>
          <a:bodyPr>
            <a:normAutofit fontScale="92500" lnSpcReduction="10000"/>
          </a:bodyPr>
          <a:lstStyle/>
          <a:p>
            <a:r>
              <a:rPr lang="en-US" dirty="0" smtClean="0"/>
              <a:t>Superior (cranial) above –Inferior (caudal) below</a:t>
            </a:r>
          </a:p>
          <a:p>
            <a:r>
              <a:rPr lang="en-US" dirty="0" smtClean="0"/>
              <a:t>Anterior (ventral) front- Posterior (dorsal) back</a:t>
            </a:r>
          </a:p>
          <a:p>
            <a:r>
              <a:rPr lang="en-US" dirty="0" smtClean="0"/>
              <a:t>Medial toward midline- lateral away from midline</a:t>
            </a:r>
          </a:p>
          <a:p>
            <a:r>
              <a:rPr lang="en-US" dirty="0" smtClean="0"/>
              <a:t>Proximal toward the center of the body- distal away from center of the body </a:t>
            </a:r>
          </a:p>
          <a:p>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289" y="174713"/>
            <a:ext cx="6798883" cy="6118995"/>
          </a:xfrm>
          <a:prstGeom prst="rect">
            <a:avLst/>
          </a:prstGeom>
        </p:spPr>
      </p:pic>
    </p:spTree>
    <p:extLst>
      <p:ext uri="{BB962C8B-B14F-4D97-AF65-F5344CB8AC3E}">
        <p14:creationId xmlns:p14="http://schemas.microsoft.com/office/powerpoint/2010/main" val="404259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3568"/>
            <a:ext cx="9905998" cy="1186248"/>
          </a:xfrm>
        </p:spPr>
        <p:txBody>
          <a:bodyPr>
            <a:normAutofit/>
          </a:bodyPr>
          <a:lstStyle/>
          <a:p>
            <a:r>
              <a:rPr lang="en-US" dirty="0" smtClean="0"/>
              <a:t>Planes </a:t>
            </a:r>
            <a:br>
              <a:rPr lang="en-US" dirty="0" smtClean="0"/>
            </a:br>
            <a:endParaRPr lang="en-US" dirty="0"/>
          </a:p>
        </p:txBody>
      </p:sp>
      <p:sp>
        <p:nvSpPr>
          <p:cNvPr id="3" name="Content Placeholder 2"/>
          <p:cNvSpPr>
            <a:spLocks noGrp="1"/>
          </p:cNvSpPr>
          <p:nvPr>
            <p:ph idx="1"/>
          </p:nvPr>
        </p:nvSpPr>
        <p:spPr>
          <a:xfrm>
            <a:off x="1141413" y="1087394"/>
            <a:ext cx="4254372" cy="5412259"/>
          </a:xfrm>
        </p:spPr>
        <p:txBody>
          <a:bodyPr/>
          <a:lstStyle/>
          <a:p>
            <a:r>
              <a:rPr lang="en-US" dirty="0" smtClean="0"/>
              <a:t>Transverse (Horizontal) divides superior and inferior</a:t>
            </a:r>
          </a:p>
          <a:p>
            <a:endParaRPr lang="en-US" dirty="0"/>
          </a:p>
          <a:p>
            <a:r>
              <a:rPr lang="en-US" dirty="0" smtClean="0"/>
              <a:t>Frontal (Coronal) divides anterior and posterior</a:t>
            </a:r>
          </a:p>
          <a:p>
            <a:endParaRPr lang="en-US" dirty="0"/>
          </a:p>
          <a:p>
            <a:r>
              <a:rPr lang="en-US" dirty="0" smtClean="0"/>
              <a:t>Sagittal divides the body in half at midline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055" y="123568"/>
            <a:ext cx="5033318" cy="6641855"/>
          </a:xfrm>
          <a:prstGeom prst="rect">
            <a:avLst/>
          </a:prstGeom>
        </p:spPr>
      </p:pic>
    </p:spTree>
    <p:extLst>
      <p:ext uri="{BB962C8B-B14F-4D97-AF65-F5344CB8AC3E}">
        <p14:creationId xmlns:p14="http://schemas.microsoft.com/office/powerpoint/2010/main" val="2853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597" y="0"/>
            <a:ext cx="8791575" cy="2387600"/>
          </a:xfrm>
        </p:spPr>
        <p:txBody>
          <a:bodyPr>
            <a:normAutofit fontScale="90000"/>
          </a:bodyPr>
          <a:lstStyle/>
          <a:p>
            <a:r>
              <a:rPr lang="en-US" dirty="0"/>
              <a:t>Together anatomy and physiology form the basis of all medical practice.</a:t>
            </a:r>
            <a:br>
              <a:rPr lang="en-US" dirty="0"/>
            </a:br>
            <a:endParaRPr lang="en-US" dirty="0"/>
          </a:p>
        </p:txBody>
      </p:sp>
      <p:sp>
        <p:nvSpPr>
          <p:cNvPr id="3" name="Subtitle 2"/>
          <p:cNvSpPr>
            <a:spLocks noGrp="1"/>
          </p:cNvSpPr>
          <p:nvPr>
            <p:ph type="subTitle" idx="1"/>
          </p:nvPr>
        </p:nvSpPr>
        <p:spPr>
          <a:xfrm>
            <a:off x="1136822" y="1631092"/>
            <a:ext cx="10997513" cy="4584357"/>
          </a:xfrm>
        </p:spPr>
        <p:txBody>
          <a:bodyPr>
            <a:normAutofit/>
          </a:bodyPr>
          <a:lstStyle/>
          <a:p>
            <a:r>
              <a:rPr lang="en-US" dirty="0"/>
              <a:t>Body structure = </a:t>
            </a:r>
            <a:r>
              <a:rPr lang="en-US" dirty="0" smtClean="0"/>
              <a:t>Anatomy				Body function=physiology			</a:t>
            </a:r>
          </a:p>
          <a:p>
            <a:endParaRPr lang="en-US" dirty="0"/>
          </a:p>
          <a:p>
            <a:r>
              <a:rPr lang="en-US" dirty="0"/>
              <a:t/>
            </a:r>
            <a:br>
              <a:rPr lang="en-US" dirty="0"/>
            </a:br>
            <a:r>
              <a:rPr lang="en-US" dirty="0" smtClean="0"/>
              <a:t>				              </a:t>
            </a:r>
            <a:r>
              <a:rPr lang="en-US" dirty="0" smtClean="0">
                <a:hlinkClick r:id="rId2"/>
              </a:rPr>
              <a:t>https</a:t>
            </a:r>
            <a:r>
              <a:rPr lang="en-US" dirty="0">
                <a:hlinkClick r:id="rId2"/>
              </a:rPr>
              <a:t>://</a:t>
            </a:r>
            <a:r>
              <a:rPr lang="en-US" dirty="0" smtClean="0">
                <a:hlinkClick r:id="rId2"/>
              </a:rPr>
              <a:t>www.youtube.com/watch?v=vZNa_I4xBnk</a:t>
            </a:r>
            <a:endParaRPr lang="en-US" dirty="0" smtClean="0"/>
          </a:p>
          <a:p>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7" y="1968843"/>
            <a:ext cx="6499655" cy="5028415"/>
          </a:xfrm>
          <a:prstGeom prst="rect">
            <a:avLst/>
          </a:prstGeom>
        </p:spPr>
      </p:pic>
    </p:spTree>
    <p:extLst>
      <p:ext uri="{BB962C8B-B14F-4D97-AF65-F5344CB8AC3E}">
        <p14:creationId xmlns:p14="http://schemas.microsoft.com/office/powerpoint/2010/main" val="35799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796" y="-675503"/>
            <a:ext cx="9905998" cy="2097088"/>
          </a:xfrm>
        </p:spPr>
        <p:txBody>
          <a:bodyPr/>
          <a:lstStyle/>
          <a:p>
            <a:r>
              <a:rPr lang="en-US" dirty="0" smtClean="0"/>
              <a:t>Cavities </a:t>
            </a:r>
            <a:endParaRPr lang="en-US" dirty="0"/>
          </a:p>
        </p:txBody>
      </p:sp>
      <p:sp>
        <p:nvSpPr>
          <p:cNvPr id="3" name="Content Placeholder 2"/>
          <p:cNvSpPr>
            <a:spLocks noGrp="1"/>
          </p:cNvSpPr>
          <p:nvPr>
            <p:ph idx="1"/>
          </p:nvPr>
        </p:nvSpPr>
        <p:spPr>
          <a:xfrm>
            <a:off x="1141412" y="815546"/>
            <a:ext cx="9905999" cy="5436973"/>
          </a:xfrm>
        </p:spPr>
        <p:txBody>
          <a:bodyPr/>
          <a:lstStyle/>
          <a:p>
            <a:r>
              <a:rPr lang="en-US" dirty="0" smtClean="0"/>
              <a:t>Ventral cavities- </a:t>
            </a:r>
          </a:p>
          <a:p>
            <a:pPr lvl="1"/>
            <a:r>
              <a:rPr lang="en-US" dirty="0" smtClean="0"/>
              <a:t>Thoracic</a:t>
            </a:r>
          </a:p>
          <a:p>
            <a:pPr lvl="1"/>
            <a:r>
              <a:rPr lang="en-US" dirty="0" smtClean="0"/>
              <a:t>Abdominal</a:t>
            </a:r>
          </a:p>
          <a:p>
            <a:pPr lvl="1"/>
            <a:r>
              <a:rPr lang="en-US" dirty="0" smtClean="0"/>
              <a:t>Pelvic</a:t>
            </a:r>
          </a:p>
          <a:p>
            <a:r>
              <a:rPr lang="en-US" dirty="0" smtClean="0"/>
              <a:t>Dorsal cavities-</a:t>
            </a:r>
          </a:p>
          <a:p>
            <a:pPr lvl="1"/>
            <a:r>
              <a:rPr lang="en-US" dirty="0" smtClean="0"/>
              <a:t>Cranial</a:t>
            </a:r>
          </a:p>
          <a:p>
            <a:pPr lvl="1"/>
            <a:r>
              <a:rPr lang="en-US" dirty="0" smtClean="0"/>
              <a:t>Spinal</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703" y="0"/>
            <a:ext cx="5897648" cy="6821376"/>
          </a:xfrm>
          <a:prstGeom prst="rect">
            <a:avLst/>
          </a:prstGeom>
        </p:spPr>
      </p:pic>
    </p:spTree>
    <p:extLst>
      <p:ext uri="{BB962C8B-B14F-4D97-AF65-F5344CB8AC3E}">
        <p14:creationId xmlns:p14="http://schemas.microsoft.com/office/powerpoint/2010/main" val="101459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2466"/>
            <a:ext cx="9905998" cy="889686"/>
          </a:xfrm>
        </p:spPr>
        <p:txBody>
          <a:bodyPr/>
          <a:lstStyle/>
          <a:p>
            <a:r>
              <a:rPr lang="en-US" dirty="0" smtClean="0"/>
              <a:t>Regions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210" y="1178011"/>
            <a:ext cx="7526151" cy="5520183"/>
          </a:xfrm>
        </p:spPr>
      </p:pic>
    </p:spTree>
    <p:extLst>
      <p:ext uri="{BB962C8B-B14F-4D97-AF65-F5344CB8AC3E}">
        <p14:creationId xmlns:p14="http://schemas.microsoft.com/office/powerpoint/2010/main" val="223831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932" y="-15918"/>
            <a:ext cx="9905998" cy="1037968"/>
          </a:xfrm>
        </p:spPr>
        <p:txBody>
          <a:bodyPr>
            <a:normAutofit fontScale="90000"/>
          </a:bodyPr>
          <a:lstStyle/>
          <a:p>
            <a:r>
              <a:rPr lang="en-US" dirty="0" smtClean="0"/>
              <a:t>Quadrants</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4499" y="214742"/>
            <a:ext cx="5141998" cy="66543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2244"/>
            <a:ext cx="5611330" cy="4489064"/>
          </a:xfrm>
          <a:prstGeom prst="rect">
            <a:avLst/>
          </a:prstGeom>
        </p:spPr>
      </p:pic>
      <p:sp>
        <p:nvSpPr>
          <p:cNvPr id="6" name="TextBox 5"/>
          <p:cNvSpPr txBox="1"/>
          <p:nvPr/>
        </p:nvSpPr>
        <p:spPr>
          <a:xfrm>
            <a:off x="1297932" y="823784"/>
            <a:ext cx="4831019" cy="646331"/>
          </a:xfrm>
          <a:prstGeom prst="rect">
            <a:avLst/>
          </a:prstGeom>
          <a:noFill/>
        </p:spPr>
        <p:txBody>
          <a:bodyPr wrap="square" rtlCol="0">
            <a:spAutoFit/>
          </a:bodyPr>
          <a:lstStyle/>
          <a:p>
            <a:r>
              <a:rPr lang="en-US" dirty="0" smtClean="0"/>
              <a:t>RUQ LUQ</a:t>
            </a:r>
          </a:p>
          <a:p>
            <a:r>
              <a:rPr lang="en-US" dirty="0" smtClean="0"/>
              <a:t>RLQ  LLQ</a:t>
            </a:r>
            <a:endParaRPr lang="en-US" dirty="0"/>
          </a:p>
        </p:txBody>
      </p:sp>
    </p:spTree>
    <p:extLst>
      <p:ext uri="{BB962C8B-B14F-4D97-AF65-F5344CB8AC3E}">
        <p14:creationId xmlns:p14="http://schemas.microsoft.com/office/powerpoint/2010/main" val="306161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1806"/>
            <a:ext cx="9905998" cy="1054444"/>
          </a:xfrm>
        </p:spPr>
        <p:txBody>
          <a:bodyPr/>
          <a:lstStyle/>
          <a:p>
            <a:r>
              <a:rPr lang="en-US" dirty="0" smtClean="0"/>
              <a:t>Animal planes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994" y="1361585"/>
            <a:ext cx="8567351" cy="5312762"/>
          </a:xfrm>
        </p:spPr>
      </p:pic>
    </p:spTree>
    <p:extLst>
      <p:ext uri="{BB962C8B-B14F-4D97-AF65-F5344CB8AC3E}">
        <p14:creationId xmlns:p14="http://schemas.microsoft.com/office/powerpoint/2010/main" val="1604202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63147"/>
          </a:xfrm>
        </p:spPr>
        <p:txBody>
          <a:bodyPr>
            <a:normAutofit fontScale="90000"/>
          </a:bodyPr>
          <a:lstStyle/>
          <a:p>
            <a:r>
              <a:rPr lang="en-US" dirty="0" smtClean="0"/>
              <a:t> teeth directional terms</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427" y="1100091"/>
            <a:ext cx="5371070" cy="5371070"/>
          </a:xfrm>
        </p:spPr>
      </p:pic>
    </p:spTree>
    <p:extLst>
      <p:ext uri="{BB962C8B-B14F-4D97-AF65-F5344CB8AC3E}">
        <p14:creationId xmlns:p14="http://schemas.microsoft.com/office/powerpoint/2010/main" val="2574749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540476"/>
          </a:xfrm>
        </p:spPr>
        <p:txBody>
          <a:bodyPr>
            <a:normAutofit fontScale="90000"/>
          </a:bodyPr>
          <a:lstStyle/>
          <a:p>
            <a:r>
              <a:rPr lang="en-US" dirty="0" smtClean="0"/>
              <a:t>Describe the functions of the human body and explain how these functions aid in the maintenance of life</a:t>
            </a:r>
            <a:endParaRPr lang="en-US" dirty="0"/>
          </a:p>
        </p:txBody>
      </p:sp>
      <p:sp>
        <p:nvSpPr>
          <p:cNvPr id="3" name="Content Placeholder 2"/>
          <p:cNvSpPr>
            <a:spLocks noGrp="1"/>
          </p:cNvSpPr>
          <p:nvPr>
            <p:ph idx="1"/>
          </p:nvPr>
        </p:nvSpPr>
        <p:spPr>
          <a:xfrm>
            <a:off x="1141412" y="1540476"/>
            <a:ext cx="10910545" cy="5247501"/>
          </a:xfrm>
        </p:spPr>
        <p:txBody>
          <a:bodyPr>
            <a:normAutofit fontScale="92500" lnSpcReduction="10000"/>
          </a:bodyPr>
          <a:lstStyle/>
          <a:p>
            <a:r>
              <a:rPr lang="en-US" dirty="0" smtClean="0"/>
              <a:t>Metabolism</a:t>
            </a:r>
          </a:p>
          <a:p>
            <a:pPr lvl="1"/>
            <a:r>
              <a:rPr lang="en-US" sz="2400" dirty="0" smtClean="0"/>
              <a:t>All chemical reactions needed to sustain life</a:t>
            </a:r>
          </a:p>
          <a:p>
            <a:pPr lvl="1"/>
            <a:r>
              <a:rPr lang="en-US" sz="2400" dirty="0" smtClean="0"/>
              <a:t>Digestive and respiratory systems</a:t>
            </a:r>
          </a:p>
          <a:p>
            <a:r>
              <a:rPr lang="en-US" dirty="0" smtClean="0"/>
              <a:t>Fluid and Electrolyte balance</a:t>
            </a:r>
          </a:p>
          <a:p>
            <a:pPr lvl="1"/>
            <a:r>
              <a:rPr lang="en-US" sz="2400" dirty="0" smtClean="0"/>
              <a:t>Fluids and electrolytes must be in the compartments they are meant to be in for the body to work, and be free to move as needed in and out the intracellular extracellular spaces</a:t>
            </a:r>
          </a:p>
          <a:p>
            <a:pPr lvl="1"/>
            <a:r>
              <a:rPr lang="en-US" sz="2400" dirty="0" smtClean="0"/>
              <a:t>We are %75 fluids</a:t>
            </a:r>
          </a:p>
          <a:p>
            <a:pPr lvl="1"/>
            <a:r>
              <a:rPr lang="en-US" sz="2400" dirty="0" smtClean="0"/>
              <a:t>Important to maintain balance so the concentration of water and electrolytes is within normal limits</a:t>
            </a:r>
          </a:p>
          <a:p>
            <a:pPr lvl="1"/>
            <a:r>
              <a:rPr lang="en-US" sz="2400" dirty="0" smtClean="0"/>
              <a:t>If fluids are out of balance illness occurs</a:t>
            </a:r>
          </a:p>
          <a:p>
            <a:pPr lvl="1"/>
            <a:r>
              <a:rPr lang="en-US" sz="2400" dirty="0" smtClean="0"/>
              <a:t>Circulatory, urinary, and lymphatic systems all involved</a:t>
            </a:r>
          </a:p>
          <a:p>
            <a:r>
              <a:rPr lang="en-US" dirty="0" smtClean="0"/>
              <a:t>Homeostasis</a:t>
            </a:r>
          </a:p>
          <a:p>
            <a:endParaRPr lang="en-US" dirty="0" smtClean="0"/>
          </a:p>
        </p:txBody>
      </p:sp>
    </p:spTree>
    <p:extLst>
      <p:ext uri="{BB962C8B-B14F-4D97-AF65-F5344CB8AC3E}">
        <p14:creationId xmlns:p14="http://schemas.microsoft.com/office/powerpoint/2010/main" val="2033214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169773"/>
          </a:xfrm>
        </p:spPr>
        <p:txBody>
          <a:bodyPr/>
          <a:lstStyle/>
          <a:p>
            <a:r>
              <a:rPr lang="en-US" dirty="0" smtClean="0"/>
              <a:t>Develop an understanding of homeostasis and its role in normal body function</a:t>
            </a:r>
            <a:endParaRPr lang="en-US" dirty="0"/>
          </a:p>
        </p:txBody>
      </p:sp>
      <p:sp>
        <p:nvSpPr>
          <p:cNvPr id="3" name="Content Placeholder 2"/>
          <p:cNvSpPr>
            <a:spLocks noGrp="1"/>
          </p:cNvSpPr>
          <p:nvPr>
            <p:ph idx="1"/>
          </p:nvPr>
        </p:nvSpPr>
        <p:spPr>
          <a:xfrm>
            <a:off x="1141412" y="972066"/>
            <a:ext cx="11717853" cy="5885934"/>
          </a:xfrm>
        </p:spPr>
        <p:txBody>
          <a:bodyPr>
            <a:normAutofit fontScale="92500" lnSpcReduction="10000"/>
          </a:bodyPr>
          <a:lstStyle/>
          <a:p>
            <a:r>
              <a:rPr lang="en-US" sz="3200" dirty="0" smtClean="0"/>
              <a:t>Homeostasis is the </a:t>
            </a:r>
          </a:p>
          <a:p>
            <a:pPr lvl="1"/>
            <a:r>
              <a:rPr lang="en-US" sz="3200" dirty="0" smtClean="0"/>
              <a:t>Steady state of body conditions</a:t>
            </a:r>
          </a:p>
          <a:p>
            <a:pPr lvl="1"/>
            <a:r>
              <a:rPr lang="en-US" sz="3200" dirty="0" smtClean="0"/>
              <a:t>Staying the same even when external conditions change</a:t>
            </a:r>
          </a:p>
          <a:p>
            <a:pPr lvl="1"/>
            <a:r>
              <a:rPr lang="en-US" sz="3200" dirty="0" smtClean="0"/>
              <a:t>Integumentary, nervous, endocrine, circulatory, immune system</a:t>
            </a:r>
          </a:p>
          <a:p>
            <a:pPr lvl="1"/>
            <a:r>
              <a:rPr lang="en-US" sz="3200" dirty="0" smtClean="0"/>
              <a:t>Examples</a:t>
            </a:r>
          </a:p>
          <a:p>
            <a:pPr lvl="2"/>
            <a:r>
              <a:rPr lang="en-US" sz="3200" dirty="0" smtClean="0"/>
              <a:t>BP</a:t>
            </a:r>
          </a:p>
          <a:p>
            <a:pPr lvl="2"/>
            <a:r>
              <a:rPr lang="en-US" sz="3200" dirty="0" smtClean="0"/>
              <a:t>Temp</a:t>
            </a:r>
          </a:p>
          <a:p>
            <a:pPr lvl="2"/>
            <a:r>
              <a:rPr lang="en-US" sz="3200" dirty="0" smtClean="0"/>
              <a:t>Cell concentration</a:t>
            </a:r>
          </a:p>
          <a:p>
            <a:pPr lvl="2"/>
            <a:r>
              <a:rPr lang="en-US" sz="3200" dirty="0" smtClean="0"/>
              <a:t>Blood sugar levels</a:t>
            </a:r>
          </a:p>
          <a:p>
            <a:pPr lvl="2"/>
            <a:r>
              <a:rPr lang="en-US" sz="3200" dirty="0" smtClean="0"/>
              <a:t>Blood concentration</a:t>
            </a:r>
          </a:p>
          <a:p>
            <a:pPr lvl="1"/>
            <a:endParaRPr lang="en-US" dirty="0"/>
          </a:p>
        </p:txBody>
      </p:sp>
    </p:spTree>
    <p:extLst>
      <p:ext uri="{BB962C8B-B14F-4D97-AF65-F5344CB8AC3E}">
        <p14:creationId xmlns:p14="http://schemas.microsoft.com/office/powerpoint/2010/main" val="473391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48281"/>
            <a:ext cx="8791575" cy="2075935"/>
          </a:xfrm>
        </p:spPr>
        <p:txBody>
          <a:bodyPr/>
          <a:lstStyle/>
          <a:p>
            <a:r>
              <a:rPr lang="en-US" dirty="0" smtClean="0"/>
              <a:t>IF structure is altered the body won’t function properly </a:t>
            </a:r>
            <a:endParaRPr lang="en-US" dirty="0"/>
          </a:p>
        </p:txBody>
      </p:sp>
      <p:sp>
        <p:nvSpPr>
          <p:cNvPr id="3" name="Subtitle 2"/>
          <p:cNvSpPr>
            <a:spLocks noGrp="1"/>
          </p:cNvSpPr>
          <p:nvPr>
            <p:ph type="subTitle" idx="1"/>
          </p:nvPr>
        </p:nvSpPr>
        <p:spPr>
          <a:xfrm>
            <a:off x="1050324" y="2335427"/>
            <a:ext cx="10256108" cy="4053016"/>
          </a:xfrm>
        </p:spPr>
        <p:txBody>
          <a:bodyPr>
            <a:normAutofit/>
          </a:bodyPr>
          <a:lstStyle/>
          <a:p>
            <a:r>
              <a:rPr lang="en-US" sz="2800" dirty="0" smtClean="0">
                <a:solidFill>
                  <a:schemeClr val="bg1">
                    <a:lumMod val="95000"/>
                    <a:lumOff val="5000"/>
                  </a:schemeClr>
                </a:solidFill>
              </a:rPr>
              <a:t>Example tumor blocking the colon</a:t>
            </a:r>
            <a:endParaRPr lang="en-US" sz="2800" dirty="0">
              <a:solidFill>
                <a:schemeClr val="bg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348" y="3224282"/>
            <a:ext cx="3333733" cy="27605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378" y="2793914"/>
            <a:ext cx="4695825" cy="3190875"/>
          </a:xfrm>
          <a:prstGeom prst="rect">
            <a:avLst/>
          </a:prstGeom>
        </p:spPr>
      </p:pic>
    </p:spTree>
    <p:extLst>
      <p:ext uri="{BB962C8B-B14F-4D97-AF65-F5344CB8AC3E}">
        <p14:creationId xmlns:p14="http://schemas.microsoft.com/office/powerpoint/2010/main" val="243150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5331"/>
            <a:ext cx="8791575" cy="1515761"/>
          </a:xfrm>
        </p:spPr>
        <p:txBody>
          <a:bodyPr>
            <a:normAutofit/>
          </a:bodyPr>
          <a:lstStyle/>
          <a:p>
            <a:r>
              <a:rPr lang="en-US" dirty="0" smtClean="0"/>
              <a:t>Structure determined function</a:t>
            </a:r>
            <a:endParaRPr lang="en-US" dirty="0"/>
          </a:p>
        </p:txBody>
      </p:sp>
      <p:sp>
        <p:nvSpPr>
          <p:cNvPr id="3" name="Subtitle 2"/>
          <p:cNvSpPr>
            <a:spLocks noGrp="1"/>
          </p:cNvSpPr>
          <p:nvPr>
            <p:ph type="subTitle" idx="1"/>
          </p:nvPr>
        </p:nvSpPr>
        <p:spPr>
          <a:xfrm>
            <a:off x="304800" y="1853513"/>
            <a:ext cx="10363199" cy="4506097"/>
          </a:xfrm>
        </p:spPr>
        <p:txBody>
          <a:bodyPr>
            <a:noAutofit/>
          </a:bodyPr>
          <a:lstStyle/>
          <a:p>
            <a:r>
              <a:rPr lang="en-US" sz="4000" dirty="0" smtClean="0">
                <a:solidFill>
                  <a:schemeClr val="bg1"/>
                </a:solidFill>
              </a:rPr>
              <a:t>Example ball and </a:t>
            </a:r>
          </a:p>
          <a:p>
            <a:r>
              <a:rPr lang="en-US" sz="4000" dirty="0" smtClean="0">
                <a:solidFill>
                  <a:schemeClr val="bg1"/>
                </a:solidFill>
              </a:rPr>
              <a:t>socket joint </a:t>
            </a:r>
          </a:p>
          <a:p>
            <a:r>
              <a:rPr lang="en-US" sz="4000" dirty="0" smtClean="0">
                <a:solidFill>
                  <a:schemeClr val="bg1"/>
                </a:solidFill>
              </a:rPr>
              <a:t>at the shoulder </a:t>
            </a:r>
          </a:p>
          <a:p>
            <a:r>
              <a:rPr lang="en-US" sz="4000" dirty="0" smtClean="0">
                <a:solidFill>
                  <a:schemeClr val="bg1"/>
                </a:solidFill>
              </a:rPr>
              <a:t>allows the </a:t>
            </a:r>
          </a:p>
          <a:p>
            <a:r>
              <a:rPr lang="en-US" sz="4000" dirty="0" smtClean="0">
                <a:solidFill>
                  <a:schemeClr val="bg1"/>
                </a:solidFill>
              </a:rPr>
              <a:t>body to pitch </a:t>
            </a:r>
          </a:p>
          <a:p>
            <a:r>
              <a:rPr lang="en-US" sz="4000" dirty="0" smtClean="0">
                <a:solidFill>
                  <a:schemeClr val="bg1"/>
                </a:solidFill>
              </a:rPr>
              <a:t>a soft ball</a:t>
            </a:r>
            <a:endParaRPr lang="en-US" sz="4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158" y="980303"/>
            <a:ext cx="5409966" cy="5443029"/>
          </a:xfrm>
          <a:prstGeom prst="rect">
            <a:avLst/>
          </a:prstGeom>
        </p:spPr>
      </p:pic>
    </p:spTree>
    <p:extLst>
      <p:ext uri="{BB962C8B-B14F-4D97-AF65-F5344CB8AC3E}">
        <p14:creationId xmlns:p14="http://schemas.microsoft.com/office/powerpoint/2010/main" val="36069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4706" y="164758"/>
            <a:ext cx="7547662" cy="1573426"/>
          </a:xfrm>
        </p:spPr>
        <p:txBody>
          <a:bodyPr>
            <a:normAutofit fontScale="90000"/>
          </a:bodyPr>
          <a:lstStyle/>
          <a:p>
            <a:r>
              <a:rPr lang="en-US" sz="2800" dirty="0"/>
              <a:t>Name and explain the relationship between levels of structural organization that make up the human body.</a:t>
            </a:r>
            <a:br>
              <a:rPr lang="en-US" sz="2800" dirty="0"/>
            </a:br>
            <a:endParaRPr lang="en-US" sz="2800" dirty="0"/>
          </a:p>
        </p:txBody>
      </p:sp>
      <p:sp>
        <p:nvSpPr>
          <p:cNvPr id="3" name="Subtitle 2"/>
          <p:cNvSpPr>
            <a:spLocks noGrp="1"/>
          </p:cNvSpPr>
          <p:nvPr>
            <p:ph type="subTitle" idx="1"/>
          </p:nvPr>
        </p:nvSpPr>
        <p:spPr>
          <a:xfrm>
            <a:off x="453082" y="1293341"/>
            <a:ext cx="10214918" cy="5564659"/>
          </a:xfrm>
        </p:spPr>
        <p:txBody>
          <a:bodyPr>
            <a:normAutofit fontScale="25000" lnSpcReduction="20000"/>
          </a:bodyPr>
          <a:lstStyle/>
          <a:p>
            <a:r>
              <a:rPr lang="en-US" sz="7200" b="1" dirty="0" smtClean="0">
                <a:solidFill>
                  <a:srgbClr val="0070C0"/>
                </a:solidFill>
              </a:rPr>
              <a:t>The </a:t>
            </a:r>
            <a:r>
              <a:rPr lang="en-US" sz="7200" b="1" dirty="0">
                <a:solidFill>
                  <a:srgbClr val="0070C0"/>
                </a:solidFill>
              </a:rPr>
              <a:t>body is made up of system that all work together to make the whole </a:t>
            </a:r>
            <a:r>
              <a:rPr lang="en-US" sz="7200" b="1" dirty="0" smtClean="0">
                <a:solidFill>
                  <a:srgbClr val="0070C0"/>
                </a:solidFill>
              </a:rPr>
              <a:t>organism</a:t>
            </a:r>
          </a:p>
          <a:p>
            <a:r>
              <a:rPr lang="en-US" sz="7200" b="1" dirty="0">
                <a:solidFill>
                  <a:srgbClr val="0070C0"/>
                </a:solidFill>
              </a:rPr>
              <a:t/>
            </a:r>
            <a:br>
              <a:rPr lang="en-US" sz="7200" b="1" dirty="0">
                <a:solidFill>
                  <a:srgbClr val="0070C0"/>
                </a:solidFill>
              </a:rPr>
            </a:br>
            <a:r>
              <a:rPr lang="en-US" sz="7200" b="1" dirty="0">
                <a:solidFill>
                  <a:srgbClr val="0070C0"/>
                </a:solidFill>
              </a:rPr>
              <a:t>A system is a set of interacting or interdependent components forming an integrated </a:t>
            </a:r>
            <a:r>
              <a:rPr lang="en-US" sz="7200" b="1" dirty="0" smtClean="0">
                <a:solidFill>
                  <a:srgbClr val="0070C0"/>
                </a:solidFill>
              </a:rPr>
              <a:t>whole</a:t>
            </a:r>
          </a:p>
          <a:p>
            <a:r>
              <a:rPr lang="en-US" sz="7200" b="1" dirty="0">
                <a:solidFill>
                  <a:srgbClr val="0070C0"/>
                </a:solidFill>
              </a:rPr>
              <a:t/>
            </a:r>
            <a:br>
              <a:rPr lang="en-US" sz="7200" b="1" dirty="0">
                <a:solidFill>
                  <a:srgbClr val="0070C0"/>
                </a:solidFill>
              </a:rPr>
            </a:br>
            <a:r>
              <a:rPr lang="en-US" sz="7200" b="1" dirty="0">
                <a:solidFill>
                  <a:srgbClr val="0070C0"/>
                </a:solidFill>
              </a:rPr>
              <a:t>Each body system has its own individual parts that are complex to simple in structure</a:t>
            </a:r>
            <a:br>
              <a:rPr lang="en-US" sz="7200" b="1" dirty="0">
                <a:solidFill>
                  <a:srgbClr val="0070C0"/>
                </a:solidFill>
              </a:rPr>
            </a:br>
            <a:r>
              <a:rPr lang="en-US" sz="7200" b="1" dirty="0" smtClean="0">
                <a:solidFill>
                  <a:srgbClr val="0070C0"/>
                </a:solidFill>
              </a:rPr>
              <a:t>	</a:t>
            </a:r>
            <a:r>
              <a:rPr lang="en-US" sz="6400" b="1" dirty="0" smtClean="0">
                <a:solidFill>
                  <a:schemeClr val="bg1"/>
                </a:solidFill>
              </a:rPr>
              <a:t>SIMPLE</a:t>
            </a:r>
          </a:p>
          <a:p>
            <a:r>
              <a:rPr lang="en-US" sz="6400" dirty="0" smtClean="0"/>
              <a:t>		atom</a:t>
            </a:r>
          </a:p>
          <a:p>
            <a:r>
              <a:rPr lang="en-US" sz="6400" dirty="0" smtClean="0"/>
              <a:t>		molecule </a:t>
            </a:r>
          </a:p>
          <a:p>
            <a:r>
              <a:rPr lang="en-US" sz="6400" dirty="0" smtClean="0"/>
              <a:t>		organelles </a:t>
            </a:r>
          </a:p>
          <a:p>
            <a:r>
              <a:rPr lang="en-US" sz="6400" dirty="0" smtClean="0"/>
              <a:t>		cells </a:t>
            </a:r>
          </a:p>
          <a:p>
            <a:r>
              <a:rPr lang="en-US" sz="6400" dirty="0" smtClean="0"/>
              <a:t>		tissue </a:t>
            </a:r>
          </a:p>
          <a:p>
            <a:r>
              <a:rPr lang="en-US" sz="6400" dirty="0" smtClean="0"/>
              <a:t>		Organs</a:t>
            </a:r>
          </a:p>
          <a:p>
            <a:r>
              <a:rPr lang="en-US" sz="6400" dirty="0" smtClean="0"/>
              <a:t> 		organ </a:t>
            </a:r>
            <a:r>
              <a:rPr lang="en-US" sz="6400" dirty="0"/>
              <a:t>system </a:t>
            </a:r>
            <a:endParaRPr lang="en-US" sz="6400" dirty="0" smtClean="0"/>
          </a:p>
          <a:p>
            <a:r>
              <a:rPr lang="en-US" sz="6400" dirty="0" smtClean="0"/>
              <a:t>		organism </a:t>
            </a:r>
          </a:p>
          <a:p>
            <a:r>
              <a:rPr lang="en-US" sz="6400" b="1" dirty="0" smtClean="0">
                <a:solidFill>
                  <a:schemeClr val="bg1"/>
                </a:solidFill>
              </a:rPr>
              <a:t>			COMPLEX</a:t>
            </a:r>
            <a:endParaRPr lang="en-US" sz="64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094" y="2734963"/>
            <a:ext cx="5868181" cy="3740966"/>
          </a:xfrm>
          <a:prstGeom prst="rect">
            <a:avLst/>
          </a:prstGeom>
        </p:spPr>
      </p:pic>
    </p:spTree>
    <p:extLst>
      <p:ext uri="{BB962C8B-B14F-4D97-AF65-F5344CB8AC3E}">
        <p14:creationId xmlns:p14="http://schemas.microsoft.com/office/powerpoint/2010/main" val="411314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Integumentary system</a:t>
            </a:r>
            <a:endParaRPr lang="en-US" dirty="0"/>
          </a:p>
        </p:txBody>
      </p:sp>
      <p:sp>
        <p:nvSpPr>
          <p:cNvPr id="3" name="Content Placeholder 2"/>
          <p:cNvSpPr>
            <a:spLocks noGrp="1"/>
          </p:cNvSpPr>
          <p:nvPr>
            <p:ph idx="1"/>
          </p:nvPr>
        </p:nvSpPr>
        <p:spPr>
          <a:xfrm>
            <a:off x="1141412" y="1625916"/>
            <a:ext cx="9905999" cy="5232083"/>
          </a:xfrm>
        </p:spPr>
        <p:txBody>
          <a:bodyPr>
            <a:normAutofit/>
          </a:bodyPr>
          <a:lstStyle/>
          <a:p>
            <a:r>
              <a:rPr lang="en-US" sz="2800" dirty="0" smtClean="0"/>
              <a:t>Covers and protects</a:t>
            </a:r>
          </a:p>
          <a:p>
            <a:r>
              <a:rPr lang="en-US" sz="2800" dirty="0" smtClean="0"/>
              <a:t>Skin, hair, nails, oil and </a:t>
            </a:r>
          </a:p>
          <a:p>
            <a:r>
              <a:rPr lang="en-US" sz="2800" dirty="0" smtClean="0"/>
              <a:t>sweat glands</a:t>
            </a:r>
          </a:p>
          <a:p>
            <a:pPr lvl="1"/>
            <a:r>
              <a:rPr lang="en-US" sz="2800" dirty="0" smtClean="0"/>
              <a:t>Common Pathophysiology</a:t>
            </a:r>
          </a:p>
          <a:p>
            <a:pPr lvl="2"/>
            <a:r>
              <a:rPr lang="en-US" sz="2800" dirty="0" smtClean="0"/>
              <a:t>Cancer</a:t>
            </a:r>
          </a:p>
          <a:p>
            <a:pPr lvl="2"/>
            <a:r>
              <a:rPr lang="en-US" sz="2800" dirty="0" smtClean="0"/>
              <a:t>Burns</a:t>
            </a:r>
          </a:p>
          <a:p>
            <a:pPr lvl="3"/>
            <a:r>
              <a:rPr lang="en-US" sz="2800" dirty="0" smtClean="0"/>
              <a:t>Specialist </a:t>
            </a:r>
          </a:p>
          <a:p>
            <a:pPr lvl="4"/>
            <a:r>
              <a:rPr lang="en-US" sz="2800" smtClean="0"/>
              <a:t>Dermatologist</a:t>
            </a:r>
            <a:endParaRPr lang="en-US" sz="2800" dirty="0" smtClean="0"/>
          </a:p>
          <a:p>
            <a:pPr lvl="4"/>
            <a:endParaRPr lang="en-US" sz="2800" dirty="0" smtClean="0"/>
          </a:p>
          <a:p>
            <a:endParaRPr lang="en-US" dirty="0"/>
          </a:p>
        </p:txBody>
      </p:sp>
      <p:sp>
        <p:nvSpPr>
          <p:cNvPr id="4" name="AutoShape 2" descr="Image result for ski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994" y="1625916"/>
            <a:ext cx="6707163" cy="5023145"/>
          </a:xfrm>
          <a:prstGeom prst="rect">
            <a:avLst/>
          </a:prstGeom>
        </p:spPr>
      </p:pic>
    </p:spTree>
    <p:extLst>
      <p:ext uri="{BB962C8B-B14F-4D97-AF65-F5344CB8AC3E}">
        <p14:creationId xmlns:p14="http://schemas.microsoft.com/office/powerpoint/2010/main" val="304001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system</a:t>
            </a:r>
            <a:endParaRPr lang="en-US" dirty="0"/>
          </a:p>
        </p:txBody>
      </p:sp>
      <p:sp>
        <p:nvSpPr>
          <p:cNvPr id="3" name="Content Placeholder 2"/>
          <p:cNvSpPr>
            <a:spLocks noGrp="1"/>
          </p:cNvSpPr>
          <p:nvPr>
            <p:ph idx="1"/>
          </p:nvPr>
        </p:nvSpPr>
        <p:spPr>
          <a:xfrm>
            <a:off x="1141412" y="1581666"/>
            <a:ext cx="9905999" cy="5173362"/>
          </a:xfrm>
        </p:spPr>
        <p:txBody>
          <a:bodyPr>
            <a:normAutofit lnSpcReduction="10000"/>
          </a:bodyPr>
          <a:lstStyle/>
          <a:p>
            <a:r>
              <a:rPr lang="en-US" dirty="0" smtClean="0"/>
              <a:t>Framework of the body</a:t>
            </a:r>
          </a:p>
          <a:p>
            <a:r>
              <a:rPr lang="en-US" dirty="0" smtClean="0"/>
              <a:t>Support</a:t>
            </a:r>
          </a:p>
          <a:p>
            <a:r>
              <a:rPr lang="en-US" dirty="0" smtClean="0"/>
              <a:t>Movement</a:t>
            </a:r>
          </a:p>
          <a:p>
            <a:pPr lvl="1"/>
            <a:r>
              <a:rPr lang="en-US" sz="2400" dirty="0" smtClean="0"/>
              <a:t>Common Pathophysiology</a:t>
            </a:r>
          </a:p>
          <a:p>
            <a:pPr lvl="2"/>
            <a:r>
              <a:rPr lang="en-US" sz="2400" dirty="0" smtClean="0"/>
              <a:t>Fractures</a:t>
            </a:r>
          </a:p>
          <a:p>
            <a:pPr lvl="2"/>
            <a:r>
              <a:rPr lang="en-US" sz="2400" dirty="0" smtClean="0"/>
              <a:t>Osteoporosis</a:t>
            </a:r>
          </a:p>
          <a:p>
            <a:pPr lvl="2"/>
            <a:r>
              <a:rPr lang="en-US" sz="2400" dirty="0" smtClean="0"/>
              <a:t>Arthritis</a:t>
            </a:r>
          </a:p>
          <a:p>
            <a:pPr marL="914400" lvl="2" indent="0">
              <a:buNone/>
            </a:pPr>
            <a:r>
              <a:rPr lang="en-US" sz="2400" dirty="0"/>
              <a:t>	</a:t>
            </a:r>
            <a:r>
              <a:rPr lang="en-US" sz="2400" dirty="0" smtClean="0"/>
              <a:t>specialist </a:t>
            </a:r>
          </a:p>
          <a:p>
            <a:pPr marL="914400" lvl="2" indent="0">
              <a:buNone/>
            </a:pPr>
            <a:r>
              <a:rPr lang="en-US" sz="2400" dirty="0"/>
              <a:t>	</a:t>
            </a:r>
            <a:r>
              <a:rPr lang="en-US" sz="2400" dirty="0" smtClean="0"/>
              <a:t>	orthopedic surgeons</a:t>
            </a:r>
          </a:p>
          <a:p>
            <a:pPr marL="914400" lvl="2" indent="0">
              <a:buNone/>
            </a:pPr>
            <a:r>
              <a:rPr lang="en-US" sz="2400" dirty="0"/>
              <a:t>	</a:t>
            </a:r>
            <a:r>
              <a:rPr lang="en-US" sz="2400" dirty="0" smtClean="0"/>
              <a:t>	physical therapist</a:t>
            </a:r>
          </a:p>
          <a:p>
            <a:pPr lvl="2"/>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9" y="4902030"/>
            <a:ext cx="1791215" cy="17912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010" y="2298422"/>
            <a:ext cx="4917989" cy="45595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44" y="57665"/>
            <a:ext cx="4071368" cy="3257625"/>
          </a:xfrm>
          <a:prstGeom prst="rect">
            <a:avLst/>
          </a:prstGeom>
        </p:spPr>
      </p:pic>
    </p:spTree>
    <p:extLst>
      <p:ext uri="{BB962C8B-B14F-4D97-AF65-F5344CB8AC3E}">
        <p14:creationId xmlns:p14="http://schemas.microsoft.com/office/powerpoint/2010/main" val="1642566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98390"/>
          </a:xfrm>
        </p:spPr>
        <p:txBody>
          <a:bodyPr/>
          <a:lstStyle/>
          <a:p>
            <a:r>
              <a:rPr lang="en-US" dirty="0" smtClean="0"/>
              <a:t>Muscular system</a:t>
            </a:r>
            <a:endParaRPr lang="en-US" dirty="0"/>
          </a:p>
        </p:txBody>
      </p:sp>
      <p:sp>
        <p:nvSpPr>
          <p:cNvPr id="3" name="Content Placeholder 2"/>
          <p:cNvSpPr>
            <a:spLocks noGrp="1"/>
          </p:cNvSpPr>
          <p:nvPr>
            <p:ph idx="1"/>
          </p:nvPr>
        </p:nvSpPr>
        <p:spPr>
          <a:xfrm>
            <a:off x="1141412" y="1235676"/>
            <a:ext cx="9905999" cy="5214551"/>
          </a:xfrm>
        </p:spPr>
        <p:txBody>
          <a:bodyPr>
            <a:normAutofit fontScale="77500" lnSpcReduction="20000"/>
          </a:bodyPr>
          <a:lstStyle/>
          <a:p>
            <a:r>
              <a:rPr lang="en-US" sz="3200" dirty="0" smtClean="0"/>
              <a:t>Movement</a:t>
            </a:r>
          </a:p>
          <a:p>
            <a:r>
              <a:rPr lang="en-US" sz="3200" dirty="0" smtClean="0"/>
              <a:t>Body heat</a:t>
            </a:r>
          </a:p>
          <a:p>
            <a:pPr lvl="1"/>
            <a:r>
              <a:rPr lang="en-US" sz="3200" dirty="0" smtClean="0"/>
              <a:t>Common pathophysiology</a:t>
            </a:r>
          </a:p>
          <a:p>
            <a:pPr lvl="2"/>
            <a:r>
              <a:rPr lang="en-US" sz="3200" dirty="0" smtClean="0"/>
              <a:t>MD</a:t>
            </a:r>
          </a:p>
          <a:p>
            <a:pPr lvl="2"/>
            <a:r>
              <a:rPr lang="en-US" sz="3200" dirty="0" smtClean="0"/>
              <a:t>Injury</a:t>
            </a:r>
          </a:p>
          <a:p>
            <a:pPr lvl="2"/>
            <a:r>
              <a:rPr lang="en-US" sz="3200" dirty="0" smtClean="0"/>
              <a:t>Strains</a:t>
            </a:r>
          </a:p>
          <a:p>
            <a:pPr lvl="4"/>
            <a:r>
              <a:rPr lang="en-US" sz="3200" dirty="0" smtClean="0"/>
              <a:t>Specialist </a:t>
            </a:r>
          </a:p>
          <a:p>
            <a:pPr lvl="5"/>
            <a:r>
              <a:rPr lang="en-US" sz="3200" dirty="0" smtClean="0"/>
              <a:t>Athletic Trainers </a:t>
            </a:r>
          </a:p>
          <a:p>
            <a:pPr lvl="5"/>
            <a:r>
              <a:rPr lang="en-US" sz="3200" dirty="0" smtClean="0"/>
              <a:t>Occupational therapist</a:t>
            </a:r>
          </a:p>
          <a:p>
            <a:pPr lvl="5"/>
            <a:r>
              <a:rPr lang="en-US" sz="3200" dirty="0" smtClean="0"/>
              <a:t>Physical therapist</a:t>
            </a:r>
          </a:p>
          <a:p>
            <a:pPr lvl="5"/>
            <a:r>
              <a:rPr lang="en-US" sz="3200" dirty="0" smtClean="0"/>
              <a:t>Speech pathologist</a:t>
            </a:r>
          </a:p>
          <a:p>
            <a:pPr lvl="5"/>
            <a:endParaRPr lang="en-US" dirty="0" smtClean="0"/>
          </a:p>
          <a:p>
            <a:pPr marL="2743200" lvl="6"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117" y="0"/>
            <a:ext cx="7084883" cy="4229130"/>
          </a:xfrm>
          <a:prstGeom prst="rect">
            <a:avLst/>
          </a:prstGeom>
        </p:spPr>
      </p:pic>
    </p:spTree>
    <p:extLst>
      <p:ext uri="{BB962C8B-B14F-4D97-AF65-F5344CB8AC3E}">
        <p14:creationId xmlns:p14="http://schemas.microsoft.com/office/powerpoint/2010/main" val="403590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21958"/>
          </a:xfrm>
        </p:spPr>
        <p:txBody>
          <a:bodyPr/>
          <a:lstStyle/>
          <a:p>
            <a:r>
              <a:rPr lang="en-US" dirty="0" smtClean="0"/>
              <a:t>Lymphatic system</a:t>
            </a:r>
            <a:endParaRPr lang="en-US" dirty="0"/>
          </a:p>
        </p:txBody>
      </p:sp>
      <p:sp>
        <p:nvSpPr>
          <p:cNvPr id="3" name="Content Placeholder 2"/>
          <p:cNvSpPr>
            <a:spLocks noGrp="1"/>
          </p:cNvSpPr>
          <p:nvPr>
            <p:ph idx="1"/>
          </p:nvPr>
        </p:nvSpPr>
        <p:spPr>
          <a:xfrm>
            <a:off x="273050" y="1540476"/>
            <a:ext cx="10774361" cy="5099221"/>
          </a:xfrm>
        </p:spPr>
        <p:txBody>
          <a:bodyPr>
            <a:noAutofit/>
          </a:bodyPr>
          <a:lstStyle/>
          <a:p>
            <a:r>
              <a:rPr lang="en-US" sz="2800" dirty="0" smtClean="0"/>
              <a:t>Lymph vessels, lymph nodes</a:t>
            </a:r>
          </a:p>
          <a:p>
            <a:r>
              <a:rPr lang="en-US" sz="2800" dirty="0" smtClean="0"/>
              <a:t>Drain and filter fluids</a:t>
            </a:r>
          </a:p>
          <a:p>
            <a:r>
              <a:rPr lang="en-US" sz="2800" dirty="0" smtClean="0"/>
              <a:t>Defense mechanism</a:t>
            </a:r>
          </a:p>
          <a:p>
            <a:pPr lvl="1"/>
            <a:r>
              <a:rPr lang="en-US" sz="2800" dirty="0" smtClean="0"/>
              <a:t>Pathophysiology</a:t>
            </a:r>
          </a:p>
          <a:p>
            <a:pPr lvl="2"/>
            <a:r>
              <a:rPr lang="en-US" sz="2800" dirty="0" err="1" smtClean="0"/>
              <a:t>Elephantitis</a:t>
            </a:r>
            <a:endParaRPr lang="en-US" sz="2800" dirty="0" smtClean="0"/>
          </a:p>
          <a:p>
            <a:pPr lvl="2"/>
            <a:r>
              <a:rPr lang="en-US" sz="2800" dirty="0" smtClean="0"/>
              <a:t>Lymphedema</a:t>
            </a:r>
          </a:p>
          <a:p>
            <a:pPr lvl="2"/>
            <a:r>
              <a:rPr lang="en-US" sz="2800" dirty="0" smtClean="0"/>
              <a:t>Cancer</a:t>
            </a:r>
          </a:p>
          <a:p>
            <a:pPr lvl="3"/>
            <a:r>
              <a:rPr lang="en-US" sz="2800" dirty="0" smtClean="0"/>
              <a:t>Specialist</a:t>
            </a:r>
          </a:p>
          <a:p>
            <a:pPr lvl="4"/>
            <a:r>
              <a:rPr lang="en-US" sz="3200" dirty="0" smtClean="0"/>
              <a:t>oncology</a:t>
            </a:r>
            <a:endParaRPr lang="en-US" sz="3200" dirty="0"/>
          </a:p>
        </p:txBody>
      </p:sp>
      <p:sp>
        <p:nvSpPr>
          <p:cNvPr id="4" name="AutoShape 2" descr="Image result for elephantiasi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536" y="90751"/>
            <a:ext cx="4121848" cy="23185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671" y="2420617"/>
            <a:ext cx="3441866" cy="36756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446" y="2700380"/>
            <a:ext cx="3153655" cy="36041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315" y="90751"/>
            <a:ext cx="3202312" cy="2401734"/>
          </a:xfrm>
          <a:prstGeom prst="rect">
            <a:avLst/>
          </a:prstGeom>
        </p:spPr>
      </p:pic>
    </p:spTree>
    <p:extLst>
      <p:ext uri="{BB962C8B-B14F-4D97-AF65-F5344CB8AC3E}">
        <p14:creationId xmlns:p14="http://schemas.microsoft.com/office/powerpoint/2010/main" val="4294892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1965</TotalTime>
  <Words>570</Words>
  <Application>Microsoft Office PowerPoint</Application>
  <PresentationFormat>Widescreen</PresentationFormat>
  <Paragraphs>204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Tw Cen MT</vt:lpstr>
      <vt:lpstr>Circuit</vt:lpstr>
      <vt:lpstr>DEFINE AND EXPLAIN HOW ANATOMY AND PHYSIOLOGY ARE RELATED</vt:lpstr>
      <vt:lpstr>Together anatomy and physiology form the basis of all medical practice. </vt:lpstr>
      <vt:lpstr>IF structure is altered the body won’t function properly </vt:lpstr>
      <vt:lpstr>Structure determined function</vt:lpstr>
      <vt:lpstr>Name and explain the relationship between levels of structural organization that make up the human body. </vt:lpstr>
      <vt:lpstr>Integumentary system</vt:lpstr>
      <vt:lpstr>Skeletal system</vt:lpstr>
      <vt:lpstr>Muscular system</vt:lpstr>
      <vt:lpstr>Lymphatic system</vt:lpstr>
      <vt:lpstr>Digestive System</vt:lpstr>
      <vt:lpstr>Respiratory system</vt:lpstr>
      <vt:lpstr>Nervous system</vt:lpstr>
      <vt:lpstr>Circulatory System</vt:lpstr>
      <vt:lpstr>Endocrine system</vt:lpstr>
      <vt:lpstr>Urinary System</vt:lpstr>
      <vt:lpstr>Reproductive system</vt:lpstr>
      <vt:lpstr>Properly use the terms that describe relative positons, body sections and body regions</vt:lpstr>
      <vt:lpstr>Directions</vt:lpstr>
      <vt:lpstr>Planes  </vt:lpstr>
      <vt:lpstr>Cavities </vt:lpstr>
      <vt:lpstr>Regions</vt:lpstr>
      <vt:lpstr>Quadrants </vt:lpstr>
      <vt:lpstr>Animal planes</vt:lpstr>
      <vt:lpstr> teeth directional terms </vt:lpstr>
      <vt:lpstr>Describe the functions of the human body and explain how these functions aid in the maintenance of life</vt:lpstr>
      <vt:lpstr>Develop an understanding of homeostasis and its role in normal body function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Cottom, Polly</dc:creator>
  <cp:lastModifiedBy>Gaines, Donald</cp:lastModifiedBy>
  <cp:revision>53</cp:revision>
  <dcterms:created xsi:type="dcterms:W3CDTF">2016-08-31T14:09:31Z</dcterms:created>
  <dcterms:modified xsi:type="dcterms:W3CDTF">2017-08-30T19:15:11Z</dcterms:modified>
</cp:coreProperties>
</file>